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8" d="100"/>
          <a:sy n="68" d="100"/>
        </p:scale>
        <p:origin x="7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D0BD5-D024-4559-9BBA-F823122919C6}" type="datetimeFigureOut">
              <a:rPr lang="en-US" smtClean="0"/>
              <a:t>7/23/2021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F9D84B-CFF8-469E-A206-9CD5AC89FCD0}" type="slidenum">
              <a:rPr lang="en-US" smtClean="0"/>
              <a:t>‹#›</a:t>
            </a:fld>
            <a:endParaRPr lang="en-US"/>
          </a:p>
        </p:txBody>
      </p:sp>
    </p:spTree>
    <p:extLst>
      <p:ext uri="{BB962C8B-B14F-4D97-AF65-F5344CB8AC3E}">
        <p14:creationId xmlns:p14="http://schemas.microsoft.com/office/powerpoint/2010/main" val="3442393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 Ideas and Summary</a:t>
            </a:r>
          </a:p>
        </p:txBody>
      </p:sp>
      <p:sp>
        <p:nvSpPr>
          <p:cNvPr id="4" name="Slide Number Placeholder 3"/>
          <p:cNvSpPr>
            <a:spLocks noGrp="1"/>
          </p:cNvSpPr>
          <p:nvPr>
            <p:ph type="sldNum" sz="quarter" idx="5"/>
          </p:nvPr>
        </p:nvSpPr>
        <p:spPr/>
        <p:txBody>
          <a:bodyPr/>
          <a:lstStyle/>
          <a:p>
            <a:fld id="{46F9D84B-CFF8-469E-A206-9CD5AC89FCD0}" type="slidenum">
              <a:rPr lang="en-US" smtClean="0"/>
              <a:t>2</a:t>
            </a:fld>
            <a:endParaRPr lang="en-US"/>
          </a:p>
        </p:txBody>
      </p:sp>
    </p:spTree>
    <p:extLst>
      <p:ext uri="{BB962C8B-B14F-4D97-AF65-F5344CB8AC3E}">
        <p14:creationId xmlns:p14="http://schemas.microsoft.com/office/powerpoint/2010/main" val="98267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Finding Main Ideas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40017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0432" y="788320"/>
            <a:ext cx="6096000" cy="2529923"/>
          </a:xfrm>
          <a:prstGeom prst="rect">
            <a:avLst/>
          </a:prstGeom>
        </p:spPr>
        <p:txBody>
          <a:bodyPr>
            <a:spAutoFit/>
          </a:bodyPr>
          <a:lstStyle/>
          <a:p>
            <a:pPr>
              <a:lnSpc>
                <a:spcPct val="80000"/>
              </a:lnSpc>
            </a:pPr>
            <a:r>
              <a:rPr lang="en-US" altLang="en-US" sz="1400" b="1" dirty="0"/>
              <a:t>1. </a:t>
            </a:r>
            <a:r>
              <a:rPr lang="en-US" altLang="en-US" dirty="0">
                <a:solidFill>
                  <a:srgbClr val="92D050"/>
                </a:solidFill>
              </a:rPr>
              <a:t>Police</a:t>
            </a:r>
            <a:r>
              <a:rPr lang="en-US" altLang="en-US" dirty="0"/>
              <a:t> officers complain that they arrest </a:t>
            </a:r>
            <a:r>
              <a:rPr lang="en-US" altLang="en-US" dirty="0">
                <a:solidFill>
                  <a:srgbClr val="92D050"/>
                </a:solidFill>
              </a:rPr>
              <a:t>perpetrators</a:t>
            </a:r>
            <a:r>
              <a:rPr lang="en-US" altLang="en-US" dirty="0"/>
              <a:t> who are soon let out on the street. 2. </a:t>
            </a:r>
            <a:r>
              <a:rPr lang="en-US" altLang="en-US" sz="1400" b="1" dirty="0">
                <a:solidFill>
                  <a:srgbClr val="A50021"/>
                </a:solidFill>
              </a:rPr>
              <a:t> </a:t>
            </a:r>
            <a:r>
              <a:rPr lang="en-US" altLang="en-US" dirty="0">
                <a:solidFill>
                  <a:srgbClr val="92D050"/>
                </a:solidFill>
              </a:rPr>
              <a:t>Judges</a:t>
            </a:r>
            <a:r>
              <a:rPr lang="en-US" altLang="en-US" dirty="0"/>
              <a:t> argue that they are bound by </a:t>
            </a:r>
            <a:r>
              <a:rPr lang="en-US" altLang="en-US" dirty="0">
                <a:solidFill>
                  <a:srgbClr val="92D050"/>
                </a:solidFill>
              </a:rPr>
              <a:t>laws</a:t>
            </a:r>
            <a:r>
              <a:rPr lang="en-US" altLang="en-US" dirty="0"/>
              <a:t> that force them to free </a:t>
            </a:r>
            <a:r>
              <a:rPr lang="en-US" altLang="en-US" dirty="0">
                <a:solidFill>
                  <a:srgbClr val="92D050"/>
                </a:solidFill>
              </a:rPr>
              <a:t>defendants</a:t>
            </a:r>
            <a:r>
              <a:rPr lang="en-US" altLang="en-US" dirty="0"/>
              <a:t>, some of whom may be guilty as charged, on technicalities. 3. Government officials worry that they don’t have the funds or space to construct new</a:t>
            </a:r>
            <a:r>
              <a:rPr lang="en-US" altLang="en-US" dirty="0">
                <a:solidFill>
                  <a:srgbClr val="FF3300"/>
                </a:solidFill>
              </a:rPr>
              <a:t> </a:t>
            </a:r>
            <a:r>
              <a:rPr lang="en-US" altLang="en-US" dirty="0">
                <a:solidFill>
                  <a:srgbClr val="92D050"/>
                </a:solidFill>
              </a:rPr>
              <a:t>prisons</a:t>
            </a:r>
            <a:r>
              <a:rPr lang="en-US" altLang="en-US" dirty="0"/>
              <a:t>.  </a:t>
            </a:r>
            <a:r>
              <a:rPr lang="en-US" altLang="en-US" sz="1400" b="1" dirty="0"/>
              <a:t>4. </a:t>
            </a:r>
            <a:r>
              <a:rPr lang="en-US" altLang="en-US" dirty="0"/>
              <a:t>In addition, many citizens claim that either the police, the judges, or the government—or all of the above—are not doing their jobs. 5. Clearly, </a:t>
            </a:r>
            <a:r>
              <a:rPr lang="en-US" altLang="en-US" dirty="0">
                <a:solidFill>
                  <a:srgbClr val="00B050"/>
                </a:solidFill>
              </a:rPr>
              <a:t>the way the huge problem of crime is being handled angers and frustrates many segments of our society.</a:t>
            </a:r>
          </a:p>
        </p:txBody>
      </p:sp>
      <p:sp>
        <p:nvSpPr>
          <p:cNvPr id="3" name="Rectangle 2"/>
          <p:cNvSpPr/>
          <p:nvPr/>
        </p:nvSpPr>
        <p:spPr>
          <a:xfrm>
            <a:off x="1491048" y="3603192"/>
            <a:ext cx="6096000" cy="2585323"/>
          </a:xfrm>
          <a:prstGeom prst="rect">
            <a:avLst/>
          </a:prstGeom>
        </p:spPr>
        <p:txBody>
          <a:bodyPr>
            <a:spAutoFit/>
          </a:bodyPr>
          <a:lstStyle/>
          <a:p>
            <a:pPr>
              <a:spcBef>
                <a:spcPct val="0"/>
              </a:spcBef>
            </a:pPr>
            <a:r>
              <a:rPr lang="en-US" altLang="en-US" dirty="0"/>
              <a:t>What’s the general topic (in one word?): </a:t>
            </a:r>
            <a:r>
              <a:rPr lang="en-US" altLang="en-US" dirty="0">
                <a:solidFill>
                  <a:srgbClr val="92D050"/>
                </a:solidFill>
              </a:rPr>
              <a:t>Crime</a:t>
            </a:r>
          </a:p>
          <a:p>
            <a:pPr>
              <a:spcBef>
                <a:spcPct val="0"/>
              </a:spcBef>
            </a:pPr>
            <a:endParaRPr lang="en-US" altLang="en-US" dirty="0"/>
          </a:p>
          <a:p>
            <a:pPr>
              <a:spcBef>
                <a:spcPct val="0"/>
              </a:spcBef>
            </a:pPr>
            <a:r>
              <a:rPr lang="en-US" altLang="en-US" dirty="0"/>
              <a:t>What’s the main idea sentence (what the author says about the general topic?)</a:t>
            </a:r>
          </a:p>
          <a:p>
            <a:pPr>
              <a:spcBef>
                <a:spcPct val="0"/>
              </a:spcBef>
            </a:pPr>
            <a:r>
              <a:rPr lang="en-US" altLang="en-US" dirty="0">
                <a:solidFill>
                  <a:srgbClr val="00B050"/>
                </a:solidFill>
              </a:rPr>
              <a:t>the way the huge problem of crime is being handled angers and frustrates many segments of our society.</a:t>
            </a:r>
          </a:p>
          <a:p>
            <a:pPr>
              <a:spcBef>
                <a:spcPct val="0"/>
              </a:spcBef>
            </a:pPr>
            <a:endParaRPr lang="en-US" altLang="en-US" dirty="0">
              <a:solidFill>
                <a:srgbClr val="00B050"/>
              </a:solidFill>
            </a:endParaRPr>
          </a:p>
          <a:p>
            <a:pPr>
              <a:spcBef>
                <a:spcPct val="0"/>
              </a:spcBef>
            </a:pPr>
            <a:r>
              <a:rPr lang="en-US" altLang="en-US" dirty="0"/>
              <a:t>* Write the main idea in your own English. Use synonyms!</a:t>
            </a:r>
          </a:p>
          <a:p>
            <a:pPr>
              <a:spcBef>
                <a:spcPct val="0"/>
              </a:spcBef>
            </a:pPr>
            <a:endParaRPr lang="en-US" altLang="en-US" dirty="0"/>
          </a:p>
        </p:txBody>
      </p:sp>
    </p:spTree>
    <p:extLst>
      <p:ext uri="{BB962C8B-B14F-4D97-AF65-F5344CB8AC3E}">
        <p14:creationId xmlns:p14="http://schemas.microsoft.com/office/powerpoint/2010/main" val="3734353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A1D55F-E342-4282-8335-52F68968F4E5}"/>
              </a:ext>
            </a:extLst>
          </p:cNvPr>
          <p:cNvSpPr txBox="1"/>
          <p:nvPr/>
        </p:nvSpPr>
        <p:spPr>
          <a:xfrm>
            <a:off x="675249" y="420244"/>
            <a:ext cx="7948246" cy="5386090"/>
          </a:xfrm>
          <a:prstGeom prst="rect">
            <a:avLst/>
          </a:prstGeom>
          <a:noFill/>
        </p:spPr>
        <p:txBody>
          <a:bodyPr wrap="square">
            <a:spAutoFit/>
          </a:bodyPr>
          <a:lstStyle/>
          <a:p>
            <a:pPr algn="ctr"/>
            <a:r>
              <a:rPr lang="en-US" sz="3200" dirty="0"/>
              <a:t>Main Ideas and Summary</a:t>
            </a:r>
          </a:p>
          <a:p>
            <a:endParaRPr lang="en-US" sz="2400" dirty="0"/>
          </a:p>
          <a:p>
            <a:pPr marL="342900" indent="-342900">
              <a:buFont typeface="Arial" panose="020B0604020202020204" pitchFamily="34" charset="0"/>
              <a:buChar char="•"/>
            </a:pPr>
            <a:r>
              <a:rPr lang="en-US" sz="2400" dirty="0"/>
              <a:t>To summarize a text, you must locate the main ideas.</a:t>
            </a:r>
          </a:p>
          <a:p>
            <a:endParaRPr lang="en-US" sz="2400" dirty="0"/>
          </a:p>
          <a:p>
            <a:pPr marL="342900" indent="-342900">
              <a:buFont typeface="Arial" panose="020B0604020202020204" pitchFamily="34" charset="0"/>
              <a:buChar char="•"/>
            </a:pPr>
            <a:r>
              <a:rPr lang="en-US" sz="2400" dirty="0"/>
              <a:t>Write those main ideas in your own words.</a:t>
            </a:r>
          </a:p>
          <a:p>
            <a:endParaRPr lang="en-US" sz="2400" dirty="0"/>
          </a:p>
          <a:p>
            <a:pPr marL="342900" indent="-342900">
              <a:buFont typeface="Arial" panose="020B0604020202020204" pitchFamily="34" charset="0"/>
              <a:buChar char="•"/>
            </a:pPr>
            <a:r>
              <a:rPr lang="en-US" sz="2400" dirty="0"/>
              <a:t>Exclude the details.</a:t>
            </a:r>
          </a:p>
          <a:p>
            <a:endParaRPr lang="en-US" sz="2400" dirty="0"/>
          </a:p>
          <a:p>
            <a:pPr marL="342900" indent="-342900">
              <a:buFont typeface="Arial" panose="020B0604020202020204" pitchFamily="34" charset="0"/>
              <a:buChar char="•"/>
            </a:pPr>
            <a:r>
              <a:rPr lang="en-US" sz="2400" dirty="0"/>
              <a:t>Exclude personal opinions</a:t>
            </a:r>
          </a:p>
          <a:p>
            <a:endParaRPr lang="en-US" sz="2400" dirty="0"/>
          </a:p>
          <a:p>
            <a:pPr marL="342900" indent="-342900">
              <a:buFont typeface="Arial" panose="020B0604020202020204" pitchFamily="34" charset="0"/>
              <a:buChar char="•"/>
            </a:pPr>
            <a:r>
              <a:rPr lang="en-US" sz="2400" dirty="0"/>
              <a:t>Exclude analysis</a:t>
            </a:r>
          </a:p>
          <a:p>
            <a:endParaRPr lang="en-US" sz="2400" dirty="0"/>
          </a:p>
          <a:p>
            <a:pPr marL="342900" indent="-342900">
              <a:buFont typeface="Arial" panose="020B0604020202020204" pitchFamily="34" charset="0"/>
              <a:buChar char="•"/>
            </a:pPr>
            <a:r>
              <a:rPr lang="en-US" sz="2400" dirty="0"/>
              <a:t>The summary should be 1/3 or 1/4 the length of the source (original text)</a:t>
            </a:r>
          </a:p>
        </p:txBody>
      </p:sp>
    </p:spTree>
    <p:extLst>
      <p:ext uri="{BB962C8B-B14F-4D97-AF65-F5344CB8AC3E}">
        <p14:creationId xmlns:p14="http://schemas.microsoft.com/office/powerpoint/2010/main" val="2754690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0289" y="912173"/>
            <a:ext cx="8308754" cy="1384995"/>
          </a:xfrm>
          <a:prstGeom prst="rect">
            <a:avLst/>
          </a:prstGeom>
        </p:spPr>
        <p:txBody>
          <a:bodyPr wrap="square">
            <a:spAutoFit/>
          </a:bodyPr>
          <a:lstStyle/>
          <a:p>
            <a:pPr marL="285750" indent="-285750">
              <a:spcBef>
                <a:spcPct val="0"/>
              </a:spcBef>
              <a:buFont typeface="Wingdings" panose="05000000000000000000" pitchFamily="2" charset="2"/>
              <a:buChar char="ü"/>
            </a:pPr>
            <a:r>
              <a:rPr lang="en-US" altLang="en-US" sz="2800" dirty="0"/>
              <a:t>The most common place to find the stated main idea (topic sentence) is in the first sentence of a paragraph.</a:t>
            </a:r>
          </a:p>
        </p:txBody>
      </p:sp>
      <p:sp>
        <p:nvSpPr>
          <p:cNvPr id="3" name="Rectangle 2"/>
          <p:cNvSpPr/>
          <p:nvPr/>
        </p:nvSpPr>
        <p:spPr>
          <a:xfrm>
            <a:off x="967767" y="2669734"/>
            <a:ext cx="8189485" cy="1938992"/>
          </a:xfrm>
          <a:prstGeom prst="rect">
            <a:avLst/>
          </a:prstGeom>
        </p:spPr>
        <p:txBody>
          <a:bodyPr wrap="square">
            <a:spAutoFit/>
          </a:bodyPr>
          <a:lstStyle/>
          <a:p>
            <a:pPr>
              <a:spcBef>
                <a:spcPct val="0"/>
              </a:spcBef>
              <a:buFont typeface="Wingdings" panose="05000000000000000000" pitchFamily="2" charset="2"/>
              <a:buChar char="ü"/>
            </a:pPr>
            <a:endParaRPr lang="en-US" altLang="en-US" dirty="0"/>
          </a:p>
          <a:p>
            <a:pPr marL="457200" indent="-457200">
              <a:spcBef>
                <a:spcPct val="0"/>
              </a:spcBef>
              <a:buFont typeface="Wingdings" panose="05000000000000000000" pitchFamily="2" charset="2"/>
              <a:buChar char="ü"/>
            </a:pPr>
            <a:r>
              <a:rPr lang="en-US" altLang="en-US" sz="2800" dirty="0"/>
              <a:t>The second most common place for a stated main idea is in the last sentence of a paragraph.</a:t>
            </a:r>
          </a:p>
          <a:p>
            <a:pPr>
              <a:spcBef>
                <a:spcPct val="0"/>
              </a:spcBef>
            </a:pPr>
            <a:endParaRPr lang="en-US" altLang="en-US" dirty="0"/>
          </a:p>
        </p:txBody>
      </p:sp>
      <p:sp>
        <p:nvSpPr>
          <p:cNvPr id="4" name="Rectangle 3"/>
          <p:cNvSpPr/>
          <p:nvPr/>
        </p:nvSpPr>
        <p:spPr>
          <a:xfrm>
            <a:off x="1323175" y="4714721"/>
            <a:ext cx="8265404" cy="1231106"/>
          </a:xfrm>
          <a:prstGeom prst="rect">
            <a:avLst/>
          </a:prstGeom>
        </p:spPr>
        <p:txBody>
          <a:bodyPr wrap="none">
            <a:spAutoFit/>
          </a:bodyPr>
          <a:lstStyle/>
          <a:p>
            <a:pPr>
              <a:spcBef>
                <a:spcPct val="0"/>
              </a:spcBef>
              <a:buFont typeface="Wingdings" panose="05000000000000000000" pitchFamily="2" charset="2"/>
              <a:buChar char="ü"/>
            </a:pPr>
            <a:endParaRPr lang="en-US" altLang="en-US" dirty="0"/>
          </a:p>
          <a:p>
            <a:pPr marL="457200" indent="-457200">
              <a:spcBef>
                <a:spcPct val="0"/>
              </a:spcBef>
              <a:buFont typeface="Wingdings" panose="05000000000000000000" pitchFamily="2" charset="2"/>
              <a:buChar char="ü"/>
            </a:pPr>
            <a:r>
              <a:rPr lang="en-US" altLang="en-US" sz="2800" dirty="0"/>
              <a:t>If neither the first nor final sentences, what do</a:t>
            </a:r>
          </a:p>
          <a:p>
            <a:pPr>
              <a:spcBef>
                <a:spcPct val="0"/>
              </a:spcBef>
            </a:pPr>
            <a:r>
              <a:rPr lang="en-US" altLang="en-US" sz="2800" dirty="0"/>
              <a:t>all the sentences have in common? </a:t>
            </a:r>
          </a:p>
        </p:txBody>
      </p:sp>
    </p:spTree>
    <p:extLst>
      <p:ext uri="{BB962C8B-B14F-4D97-AF65-F5344CB8AC3E}">
        <p14:creationId xmlns:p14="http://schemas.microsoft.com/office/powerpoint/2010/main" val="1146670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6011" y="303426"/>
            <a:ext cx="7540847" cy="707886"/>
          </a:xfrm>
          <a:prstGeom prst="rect">
            <a:avLst/>
          </a:prstGeom>
        </p:spPr>
        <p:txBody>
          <a:bodyPr wrap="none">
            <a:spAutoFit/>
          </a:bodyPr>
          <a:lstStyle/>
          <a:p>
            <a:r>
              <a:rPr lang="en-US" altLang="en-US" sz="4000" dirty="0"/>
              <a:t>Keep these suggestions in mind:</a:t>
            </a:r>
            <a:endParaRPr lang="en-US" sz="4000" dirty="0"/>
          </a:p>
        </p:txBody>
      </p:sp>
      <p:sp>
        <p:nvSpPr>
          <p:cNvPr id="3" name="Rectangle 2"/>
          <p:cNvSpPr/>
          <p:nvPr/>
        </p:nvSpPr>
        <p:spPr>
          <a:xfrm>
            <a:off x="2742291" y="1687383"/>
            <a:ext cx="4746812" cy="369332"/>
          </a:xfrm>
          <a:prstGeom prst="rect">
            <a:avLst/>
          </a:prstGeom>
        </p:spPr>
        <p:txBody>
          <a:bodyPr wrap="none">
            <a:spAutoFit/>
          </a:bodyPr>
          <a:lstStyle/>
          <a:p>
            <a:pPr>
              <a:spcBef>
                <a:spcPct val="0"/>
              </a:spcBef>
              <a:buFont typeface="Wingdings" panose="05000000000000000000" pitchFamily="2" charset="2"/>
              <a:buChar char="ü"/>
            </a:pPr>
            <a:r>
              <a:rPr lang="en-US" altLang="en-US" dirty="0"/>
              <a:t>The topic sentence must include the topic</a:t>
            </a:r>
          </a:p>
        </p:txBody>
      </p:sp>
      <p:sp>
        <p:nvSpPr>
          <p:cNvPr id="4" name="Rectangle 3"/>
          <p:cNvSpPr/>
          <p:nvPr/>
        </p:nvSpPr>
        <p:spPr>
          <a:xfrm>
            <a:off x="2742291" y="2363454"/>
            <a:ext cx="4742709" cy="369332"/>
          </a:xfrm>
          <a:prstGeom prst="rect">
            <a:avLst/>
          </a:prstGeom>
        </p:spPr>
        <p:txBody>
          <a:bodyPr wrap="none">
            <a:spAutoFit/>
          </a:bodyPr>
          <a:lstStyle/>
          <a:p>
            <a:pPr>
              <a:spcBef>
                <a:spcPct val="0"/>
              </a:spcBef>
              <a:buFont typeface="Wingdings" panose="05000000000000000000" pitchFamily="2" charset="2"/>
              <a:buChar char="ü"/>
            </a:pPr>
            <a:r>
              <a:rPr lang="en-US" altLang="en-US" dirty="0"/>
              <a:t>A topic sentence must </a:t>
            </a:r>
            <a:r>
              <a:rPr lang="en-US" altLang="en-US" u="sng" dirty="0"/>
              <a:t>NOT</a:t>
            </a:r>
            <a:r>
              <a:rPr lang="en-US" altLang="en-US" dirty="0"/>
              <a:t> include details</a:t>
            </a:r>
          </a:p>
        </p:txBody>
      </p:sp>
      <p:sp>
        <p:nvSpPr>
          <p:cNvPr id="5" name="Rectangle 4"/>
          <p:cNvSpPr/>
          <p:nvPr/>
        </p:nvSpPr>
        <p:spPr>
          <a:xfrm>
            <a:off x="2742291" y="2968879"/>
            <a:ext cx="6096000" cy="2308324"/>
          </a:xfrm>
          <a:prstGeom prst="rect">
            <a:avLst/>
          </a:prstGeom>
        </p:spPr>
        <p:txBody>
          <a:bodyPr>
            <a:spAutoFit/>
          </a:bodyPr>
          <a:lstStyle/>
          <a:p>
            <a:pPr>
              <a:spcBef>
                <a:spcPct val="0"/>
              </a:spcBef>
              <a:buFont typeface="Wingdings" panose="05000000000000000000" pitchFamily="2" charset="2"/>
              <a:buChar char="ü"/>
            </a:pPr>
            <a:r>
              <a:rPr lang="en-US" altLang="en-US" dirty="0"/>
              <a:t>A topic sentence must </a:t>
            </a:r>
            <a:r>
              <a:rPr lang="en-US" altLang="en-US" u="sng" dirty="0"/>
              <a:t>NOT</a:t>
            </a:r>
            <a:r>
              <a:rPr lang="en-US" altLang="en-US" dirty="0"/>
              <a:t> contain transitions (terms like “for instance,” “second,” “in addition”) which suggest examples. </a:t>
            </a:r>
          </a:p>
          <a:p>
            <a:pPr>
              <a:spcBef>
                <a:spcPct val="0"/>
              </a:spcBef>
              <a:buFont typeface="Wingdings" panose="05000000000000000000" pitchFamily="2" charset="2"/>
              <a:buChar char="ü"/>
            </a:pPr>
            <a:endParaRPr lang="en-US" dirty="0"/>
          </a:p>
          <a:p>
            <a:pPr>
              <a:spcBef>
                <a:spcPct val="0"/>
              </a:spcBef>
              <a:buFont typeface="Wingdings" panose="05000000000000000000" pitchFamily="2" charset="2"/>
              <a:buChar char="ü"/>
            </a:pPr>
            <a:r>
              <a:rPr lang="en-US" altLang="en-US" dirty="0"/>
              <a:t>A sentence that comes before a statement with a contrast word like “however, “but” or a question is </a:t>
            </a:r>
            <a:r>
              <a:rPr lang="en-US" altLang="en-US" b="1" u="sng" dirty="0"/>
              <a:t>NOT</a:t>
            </a:r>
            <a:r>
              <a:rPr lang="en-US" altLang="en-US" dirty="0"/>
              <a:t> the topic sentence.</a:t>
            </a:r>
          </a:p>
          <a:p>
            <a:pPr>
              <a:spcBef>
                <a:spcPct val="0"/>
              </a:spcBef>
              <a:buFont typeface="Wingdings" panose="05000000000000000000" pitchFamily="2" charset="2"/>
              <a:buChar char="ü"/>
            </a:pPr>
            <a:endParaRPr lang="en-US" dirty="0"/>
          </a:p>
        </p:txBody>
      </p:sp>
    </p:spTree>
    <p:extLst>
      <p:ext uri="{BB962C8B-B14F-4D97-AF65-F5344CB8AC3E}">
        <p14:creationId xmlns:p14="http://schemas.microsoft.com/office/powerpoint/2010/main" val="63122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7124" y="949571"/>
            <a:ext cx="6096000" cy="4708981"/>
          </a:xfrm>
          <a:prstGeom prst="rect">
            <a:avLst/>
          </a:prstGeom>
        </p:spPr>
        <p:txBody>
          <a:bodyPr>
            <a:spAutoFit/>
          </a:bodyPr>
          <a:lstStyle/>
          <a:p>
            <a:pPr>
              <a:spcBef>
                <a:spcPct val="0"/>
              </a:spcBef>
            </a:pPr>
            <a:r>
              <a:rPr lang="en-US" altLang="en-US" sz="2000" b="1" dirty="0">
                <a:solidFill>
                  <a:srgbClr val="00B050"/>
                </a:solidFill>
              </a:rPr>
              <a:t>1</a:t>
            </a:r>
            <a:r>
              <a:rPr lang="en-US" altLang="en-US" sz="2000" dirty="0"/>
              <a:t>The high cost of college causes many problems for </a:t>
            </a:r>
          </a:p>
          <a:p>
            <a:pPr>
              <a:spcBef>
                <a:spcPct val="0"/>
              </a:spcBef>
            </a:pPr>
            <a:r>
              <a:rPr lang="en-US" altLang="en-US" sz="2000" dirty="0"/>
              <a:t>students today. </a:t>
            </a:r>
            <a:r>
              <a:rPr lang="en-US" altLang="en-US" sz="2000" b="1" dirty="0">
                <a:solidFill>
                  <a:srgbClr val="00B050"/>
                </a:solidFill>
              </a:rPr>
              <a:t>2</a:t>
            </a:r>
            <a:r>
              <a:rPr lang="en-US" altLang="en-US" sz="2000" dirty="0"/>
              <a:t>For one thing, it keeps some students from attending college in the first place. </a:t>
            </a:r>
            <a:r>
              <a:rPr lang="en-US" altLang="en-US" sz="2000" b="1" dirty="0">
                <a:solidFill>
                  <a:srgbClr val="00B050"/>
                </a:solidFill>
              </a:rPr>
              <a:t>3</a:t>
            </a:r>
            <a:r>
              <a:rPr lang="en-US" altLang="en-US" sz="2000" dirty="0"/>
              <a:t>Also, high tuitions affect the amount of time available for study.  </a:t>
            </a:r>
            <a:r>
              <a:rPr lang="en-US" altLang="en-US" sz="2000" b="1" dirty="0">
                <a:solidFill>
                  <a:srgbClr val="00B050"/>
                </a:solidFill>
              </a:rPr>
              <a:t>4</a:t>
            </a:r>
            <a:r>
              <a:rPr lang="en-US" altLang="en-US" sz="2000" dirty="0"/>
              <a:t>Because loans and scholarships are not easy to get, many students have to put in numerous hours at work in order to afford an education.</a:t>
            </a:r>
            <a:r>
              <a:rPr lang="en-US" altLang="en-US" sz="2000" b="1" dirty="0">
                <a:solidFill>
                  <a:srgbClr val="00B050"/>
                </a:solidFill>
              </a:rPr>
              <a:t>5</a:t>
            </a:r>
            <a:r>
              <a:rPr lang="en-US" altLang="en-US" sz="2000" dirty="0"/>
              <a:t>Finally, those who do manage to get loans know they must begin their careers with large debts.</a:t>
            </a:r>
          </a:p>
          <a:p>
            <a:pPr>
              <a:spcBef>
                <a:spcPct val="0"/>
              </a:spcBef>
            </a:pPr>
            <a:endParaRPr lang="en-US" altLang="en-US" sz="2000" dirty="0"/>
          </a:p>
          <a:p>
            <a:pPr>
              <a:spcBef>
                <a:spcPct val="0"/>
              </a:spcBef>
            </a:pPr>
            <a:r>
              <a:rPr lang="en-US" altLang="en-US" sz="2000" dirty="0"/>
              <a:t>What is the general topic (in a word or two)?</a:t>
            </a:r>
          </a:p>
          <a:p>
            <a:pPr>
              <a:spcBef>
                <a:spcPct val="0"/>
              </a:spcBef>
            </a:pPr>
            <a:endParaRPr lang="en-US" altLang="en-US" sz="2000" dirty="0"/>
          </a:p>
          <a:p>
            <a:pPr>
              <a:spcBef>
                <a:spcPct val="0"/>
              </a:spcBef>
            </a:pPr>
            <a:r>
              <a:rPr lang="en-US" altLang="en-US" sz="2000" dirty="0"/>
              <a:t>Which one is the main idea sentence?</a:t>
            </a:r>
          </a:p>
          <a:p>
            <a:pPr>
              <a:spcBef>
                <a:spcPct val="0"/>
              </a:spcBef>
            </a:pPr>
            <a:endParaRPr lang="en-US" altLang="en-US" sz="2000" dirty="0"/>
          </a:p>
        </p:txBody>
      </p:sp>
    </p:spTree>
    <p:extLst>
      <p:ext uri="{BB962C8B-B14F-4D97-AF65-F5344CB8AC3E}">
        <p14:creationId xmlns:p14="http://schemas.microsoft.com/office/powerpoint/2010/main" val="2713034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2238" y="587625"/>
            <a:ext cx="6096000" cy="2585323"/>
          </a:xfrm>
          <a:prstGeom prst="rect">
            <a:avLst/>
          </a:prstGeom>
        </p:spPr>
        <p:txBody>
          <a:bodyPr>
            <a:spAutoFit/>
          </a:bodyPr>
          <a:lstStyle/>
          <a:p>
            <a:pPr>
              <a:spcBef>
                <a:spcPct val="0"/>
              </a:spcBef>
            </a:pPr>
            <a:r>
              <a:rPr lang="en-US" altLang="en-US" b="1" dirty="0">
                <a:solidFill>
                  <a:srgbClr val="00B050"/>
                </a:solidFill>
              </a:rPr>
              <a:t>1</a:t>
            </a:r>
            <a:r>
              <a:rPr lang="en-US" altLang="en-US" dirty="0">
                <a:solidFill>
                  <a:srgbClr val="00B050"/>
                </a:solidFill>
              </a:rPr>
              <a:t>The high cost of college causes many problems for students today</a:t>
            </a:r>
            <a:r>
              <a:rPr lang="en-US" altLang="en-US" dirty="0"/>
              <a:t>. </a:t>
            </a:r>
            <a:r>
              <a:rPr lang="en-US" altLang="en-US" b="1" dirty="0">
                <a:solidFill>
                  <a:srgbClr val="00B050"/>
                </a:solidFill>
              </a:rPr>
              <a:t>2</a:t>
            </a:r>
            <a:r>
              <a:rPr lang="en-US" altLang="en-US" dirty="0"/>
              <a:t>For one thing, it keeps some students from attending college in the first place.  </a:t>
            </a:r>
            <a:r>
              <a:rPr lang="en-US" altLang="en-US" b="1" dirty="0">
                <a:solidFill>
                  <a:srgbClr val="00B050"/>
                </a:solidFill>
              </a:rPr>
              <a:t>3</a:t>
            </a:r>
            <a:r>
              <a:rPr lang="en-US" altLang="en-US" dirty="0"/>
              <a:t>Also, high tuitions affect the amount of time available for study.  </a:t>
            </a:r>
            <a:r>
              <a:rPr lang="en-US" altLang="en-US" b="1" dirty="0">
                <a:solidFill>
                  <a:srgbClr val="00B050"/>
                </a:solidFill>
              </a:rPr>
              <a:t>4</a:t>
            </a:r>
            <a:r>
              <a:rPr lang="en-US" altLang="en-US" dirty="0"/>
              <a:t>Because loans and scholarships are not easy to get, many students have to put in numerous hours at work in order to afford an education.  </a:t>
            </a:r>
            <a:r>
              <a:rPr lang="en-US" altLang="en-US" b="1" dirty="0">
                <a:solidFill>
                  <a:srgbClr val="00B050"/>
                </a:solidFill>
              </a:rPr>
              <a:t>5</a:t>
            </a:r>
            <a:r>
              <a:rPr lang="en-US" altLang="en-US" dirty="0"/>
              <a:t>Finally, those who do manage to get loans know they must begin their careers with large debts.</a:t>
            </a:r>
          </a:p>
        </p:txBody>
      </p:sp>
      <p:sp>
        <p:nvSpPr>
          <p:cNvPr id="3" name="Rectangle 2"/>
          <p:cNvSpPr/>
          <p:nvPr/>
        </p:nvSpPr>
        <p:spPr>
          <a:xfrm>
            <a:off x="1769910" y="3779793"/>
            <a:ext cx="5979522" cy="369332"/>
          </a:xfrm>
          <a:prstGeom prst="rect">
            <a:avLst/>
          </a:prstGeom>
        </p:spPr>
        <p:txBody>
          <a:bodyPr wrap="none">
            <a:spAutoFit/>
          </a:bodyPr>
          <a:lstStyle/>
          <a:p>
            <a:pPr>
              <a:spcBef>
                <a:spcPct val="0"/>
              </a:spcBef>
              <a:buClr>
                <a:schemeClr val="tx2"/>
              </a:buClr>
              <a:buFont typeface="Wingdings" panose="05000000000000000000" pitchFamily="2" charset="2"/>
              <a:buChar char="v"/>
            </a:pPr>
            <a:r>
              <a:rPr lang="en-US" altLang="en-US" b="1" dirty="0"/>
              <a:t>The first sentence includes the topic (college costs)</a:t>
            </a:r>
          </a:p>
        </p:txBody>
      </p:sp>
      <p:sp>
        <p:nvSpPr>
          <p:cNvPr id="4" name="Rectangle 3"/>
          <p:cNvSpPr/>
          <p:nvPr/>
        </p:nvSpPr>
        <p:spPr>
          <a:xfrm>
            <a:off x="1769910" y="4149125"/>
            <a:ext cx="7130478" cy="2585323"/>
          </a:xfrm>
          <a:prstGeom prst="rect">
            <a:avLst/>
          </a:prstGeom>
        </p:spPr>
        <p:txBody>
          <a:bodyPr wrap="none">
            <a:spAutoFit/>
          </a:bodyPr>
          <a:lstStyle/>
          <a:p>
            <a:pPr>
              <a:spcBef>
                <a:spcPct val="0"/>
              </a:spcBef>
              <a:buClr>
                <a:schemeClr val="tx2"/>
              </a:buClr>
              <a:buFont typeface="Wingdings" panose="05000000000000000000" pitchFamily="2" charset="2"/>
              <a:buChar char="v"/>
            </a:pPr>
            <a:r>
              <a:rPr lang="en-US" altLang="en-US" b="1" dirty="0"/>
              <a:t>The first sentence is general</a:t>
            </a:r>
          </a:p>
          <a:p>
            <a:pPr>
              <a:spcBef>
                <a:spcPct val="0"/>
              </a:spcBef>
              <a:buClr>
                <a:schemeClr val="tx2"/>
              </a:buClr>
              <a:buFont typeface="Wingdings" panose="05000000000000000000" pitchFamily="2" charset="2"/>
              <a:buChar char="v"/>
            </a:pPr>
            <a:r>
              <a:rPr lang="en-US" altLang="en-US" b="1" dirty="0"/>
              <a:t>Other sentences in the paragraph use transitions, such as</a:t>
            </a:r>
          </a:p>
          <a:p>
            <a:pPr>
              <a:spcBef>
                <a:spcPct val="0"/>
              </a:spcBef>
              <a:buClr>
                <a:schemeClr val="tx2"/>
              </a:buClr>
            </a:pPr>
            <a:r>
              <a:rPr lang="en-US" altLang="en-US" b="1" dirty="0"/>
              <a:t>    “also” and “finally,” which point to details.   They cannot</a:t>
            </a:r>
          </a:p>
          <a:p>
            <a:pPr>
              <a:spcBef>
                <a:spcPct val="0"/>
              </a:spcBef>
              <a:buClr>
                <a:schemeClr val="tx2"/>
              </a:buClr>
            </a:pPr>
            <a:r>
              <a:rPr lang="en-US" altLang="en-US" b="1" dirty="0"/>
              <a:t>    be the topic sentence.</a:t>
            </a:r>
          </a:p>
          <a:p>
            <a:pPr>
              <a:spcBef>
                <a:spcPct val="0"/>
              </a:spcBef>
              <a:buClr>
                <a:schemeClr val="tx2"/>
              </a:buClr>
            </a:pPr>
            <a:r>
              <a:rPr lang="en-US" altLang="en-US" b="1" dirty="0"/>
              <a:t>* How many example sentences are there?</a:t>
            </a:r>
          </a:p>
          <a:p>
            <a:pPr>
              <a:spcBef>
                <a:spcPct val="0"/>
              </a:spcBef>
              <a:buClr>
                <a:schemeClr val="tx2"/>
              </a:buClr>
            </a:pPr>
            <a:endParaRPr lang="en-US" altLang="en-US" b="1" dirty="0"/>
          </a:p>
          <a:p>
            <a:pPr>
              <a:spcBef>
                <a:spcPct val="0"/>
              </a:spcBef>
              <a:buClr>
                <a:schemeClr val="tx2"/>
              </a:buClr>
            </a:pPr>
            <a:r>
              <a:rPr lang="en-US" altLang="en-US" b="1" dirty="0"/>
              <a:t>*Now that you know the main idea, write it in your own English!</a:t>
            </a:r>
          </a:p>
          <a:p>
            <a:pPr>
              <a:spcBef>
                <a:spcPct val="0"/>
              </a:spcBef>
              <a:buClr>
                <a:schemeClr val="tx2"/>
              </a:buClr>
            </a:pPr>
            <a:r>
              <a:rPr lang="en-US" altLang="en-US" b="1" dirty="0"/>
              <a:t>That’s called a paraphrase. A long paraphrase is a summary. </a:t>
            </a:r>
          </a:p>
          <a:p>
            <a:pPr>
              <a:spcBef>
                <a:spcPct val="0"/>
              </a:spcBef>
              <a:buClr>
                <a:schemeClr val="tx2"/>
              </a:buClr>
            </a:pPr>
            <a:r>
              <a:rPr lang="en-US" altLang="en-US" b="1" dirty="0"/>
              <a:t> </a:t>
            </a:r>
          </a:p>
        </p:txBody>
      </p:sp>
    </p:spTree>
    <p:extLst>
      <p:ext uri="{BB962C8B-B14F-4D97-AF65-F5344CB8AC3E}">
        <p14:creationId xmlns:p14="http://schemas.microsoft.com/office/powerpoint/2010/main" val="2318885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4659" y="609758"/>
            <a:ext cx="6096000" cy="5355312"/>
          </a:xfrm>
          <a:prstGeom prst="rect">
            <a:avLst/>
          </a:prstGeom>
        </p:spPr>
        <p:txBody>
          <a:bodyPr>
            <a:spAutoFit/>
          </a:bodyPr>
          <a:lstStyle/>
          <a:p>
            <a:pPr>
              <a:spcBef>
                <a:spcPct val="0"/>
              </a:spcBef>
            </a:pPr>
            <a:r>
              <a:rPr lang="en-US" altLang="en-US" dirty="0"/>
              <a:t>Does watching violence on TV make people more prone</a:t>
            </a:r>
          </a:p>
          <a:p>
            <a:pPr>
              <a:spcBef>
                <a:spcPct val="0"/>
              </a:spcBef>
            </a:pPr>
            <a:r>
              <a:rPr lang="en-US" altLang="en-US" dirty="0"/>
              <a:t>to violence themselves?  Obviously, TV violence has some</a:t>
            </a:r>
          </a:p>
          <a:p>
            <a:pPr>
              <a:spcBef>
                <a:spcPct val="0"/>
              </a:spcBef>
            </a:pPr>
            <a:r>
              <a:rPr lang="en-US" altLang="en-US" dirty="0"/>
              <a:t>negative effects.  One study found that heavy TV watchers are more fearful of others.  They try to protect themselves with guns, alarm systems, and security locks on doors.  In the same study it was found that heavy TV watchers are less upset about real-life violence than are non-TV watchers.  All of the</a:t>
            </a:r>
            <a:r>
              <a:rPr lang="en-US" altLang="en-US" dirty="0">
                <a:solidFill>
                  <a:schemeClr val="hlink"/>
                </a:solidFill>
              </a:rPr>
              <a:t> </a:t>
            </a:r>
            <a:r>
              <a:rPr lang="en-US" altLang="en-US" dirty="0"/>
              <a:t>violence they see on TV makes them less sensitive to the real thing.  A recent study also found that TV violence increases aggressive behavior in kids and makes them more likely to select toy guns rather than other kinds of toys.</a:t>
            </a:r>
          </a:p>
          <a:p>
            <a:pPr>
              <a:spcBef>
                <a:spcPct val="0"/>
              </a:spcBef>
            </a:pPr>
            <a:endParaRPr lang="en-US" altLang="en-US" dirty="0"/>
          </a:p>
          <a:p>
            <a:pPr>
              <a:spcBef>
                <a:spcPct val="0"/>
              </a:spcBef>
            </a:pPr>
            <a:r>
              <a:rPr lang="en-US" altLang="en-US" dirty="0"/>
              <a:t>*What’s the general topic (in a word or two?)</a:t>
            </a:r>
          </a:p>
          <a:p>
            <a:pPr>
              <a:spcBef>
                <a:spcPct val="0"/>
              </a:spcBef>
            </a:pPr>
            <a:endParaRPr lang="en-US" altLang="en-US" dirty="0"/>
          </a:p>
          <a:p>
            <a:pPr>
              <a:spcBef>
                <a:spcPct val="0"/>
              </a:spcBef>
            </a:pPr>
            <a:r>
              <a:rPr lang="en-US" altLang="en-US" dirty="0"/>
              <a:t>*What’s the main idea sentence (what the author says about the general topic?)</a:t>
            </a:r>
          </a:p>
          <a:p>
            <a:pPr>
              <a:spcBef>
                <a:spcPct val="0"/>
              </a:spcBef>
            </a:pPr>
            <a:endParaRPr lang="en-US" altLang="en-US" dirty="0"/>
          </a:p>
          <a:p>
            <a:pPr>
              <a:spcBef>
                <a:spcPct val="0"/>
              </a:spcBef>
            </a:pPr>
            <a:endParaRPr lang="en-US" altLang="en-US" dirty="0"/>
          </a:p>
        </p:txBody>
      </p:sp>
    </p:spTree>
    <p:extLst>
      <p:ext uri="{BB962C8B-B14F-4D97-AF65-F5344CB8AC3E}">
        <p14:creationId xmlns:p14="http://schemas.microsoft.com/office/powerpoint/2010/main" val="2287391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8757" y="834241"/>
            <a:ext cx="6096000" cy="6186309"/>
          </a:xfrm>
          <a:prstGeom prst="rect">
            <a:avLst/>
          </a:prstGeom>
        </p:spPr>
        <p:txBody>
          <a:bodyPr>
            <a:spAutoFit/>
          </a:bodyPr>
          <a:lstStyle/>
          <a:p>
            <a:pPr>
              <a:spcBef>
                <a:spcPct val="0"/>
              </a:spcBef>
            </a:pPr>
            <a:r>
              <a:rPr lang="en-US" altLang="en-US" dirty="0"/>
              <a:t>1.Does watching </a:t>
            </a:r>
            <a:r>
              <a:rPr lang="en-US" altLang="en-US" dirty="0">
                <a:solidFill>
                  <a:schemeClr val="hlink"/>
                </a:solidFill>
              </a:rPr>
              <a:t>violence on TV</a:t>
            </a:r>
            <a:r>
              <a:rPr lang="en-US" altLang="en-US" dirty="0"/>
              <a:t> make people more prone to violence themselves?  2.Obviously, </a:t>
            </a:r>
            <a:r>
              <a:rPr lang="en-US" altLang="en-US" dirty="0">
                <a:solidFill>
                  <a:srgbClr val="00B050"/>
                </a:solidFill>
              </a:rPr>
              <a:t>TV violence has some negative effects.  </a:t>
            </a:r>
            <a:r>
              <a:rPr lang="en-US" altLang="en-US" dirty="0"/>
              <a:t>3.One study found that heavy </a:t>
            </a:r>
            <a:r>
              <a:rPr lang="en-US" altLang="en-US" dirty="0">
                <a:solidFill>
                  <a:schemeClr val="hlink"/>
                </a:solidFill>
              </a:rPr>
              <a:t>TV</a:t>
            </a:r>
            <a:r>
              <a:rPr lang="en-US" altLang="en-US" dirty="0"/>
              <a:t> watchers are more fearful of others.  4. They attempt to protect themselves with guns, alarm systems, and security locks on doors. 5. In the same study it was found that heavy </a:t>
            </a:r>
            <a:r>
              <a:rPr lang="en-US" altLang="en-US" dirty="0">
                <a:solidFill>
                  <a:schemeClr val="hlink"/>
                </a:solidFill>
              </a:rPr>
              <a:t>TV </a:t>
            </a:r>
            <a:r>
              <a:rPr lang="en-US" altLang="en-US" dirty="0"/>
              <a:t>watchers are less upset about real-life </a:t>
            </a:r>
            <a:r>
              <a:rPr lang="en-US" altLang="en-US" dirty="0">
                <a:solidFill>
                  <a:schemeClr val="hlink"/>
                </a:solidFill>
              </a:rPr>
              <a:t>violence</a:t>
            </a:r>
            <a:r>
              <a:rPr lang="en-US" altLang="en-US" dirty="0"/>
              <a:t> than are non-</a:t>
            </a:r>
            <a:r>
              <a:rPr lang="en-US" altLang="en-US" dirty="0">
                <a:solidFill>
                  <a:schemeClr val="hlink"/>
                </a:solidFill>
              </a:rPr>
              <a:t>TV </a:t>
            </a:r>
            <a:r>
              <a:rPr lang="en-US" altLang="en-US" dirty="0"/>
              <a:t>watchers.  6. All of the </a:t>
            </a:r>
            <a:r>
              <a:rPr lang="en-US" altLang="en-US" dirty="0">
                <a:solidFill>
                  <a:schemeClr val="hlink"/>
                </a:solidFill>
              </a:rPr>
              <a:t>violence</a:t>
            </a:r>
            <a:r>
              <a:rPr lang="en-US" altLang="en-US" dirty="0"/>
              <a:t> they see on </a:t>
            </a:r>
            <a:r>
              <a:rPr lang="en-US" altLang="en-US" dirty="0">
                <a:solidFill>
                  <a:schemeClr val="hlink"/>
                </a:solidFill>
              </a:rPr>
              <a:t>TV</a:t>
            </a:r>
            <a:r>
              <a:rPr lang="en-US" altLang="en-US" dirty="0"/>
              <a:t> makes them less sensitive to the real thing.  7. A recent study also found that </a:t>
            </a:r>
            <a:r>
              <a:rPr lang="en-US" altLang="en-US" dirty="0">
                <a:solidFill>
                  <a:schemeClr val="hlink"/>
                </a:solidFill>
              </a:rPr>
              <a:t>TV violence </a:t>
            </a:r>
            <a:r>
              <a:rPr lang="en-US" altLang="en-US" dirty="0"/>
              <a:t>increases aggressive behavior in kids and makes them more likely to select toy guns rather than other kinds of toys.</a:t>
            </a:r>
          </a:p>
          <a:p>
            <a:pPr>
              <a:spcBef>
                <a:spcPct val="0"/>
              </a:spcBef>
            </a:pPr>
            <a:endParaRPr lang="en-US" altLang="en-US" dirty="0"/>
          </a:p>
          <a:p>
            <a:pPr>
              <a:spcBef>
                <a:spcPct val="0"/>
              </a:spcBef>
            </a:pPr>
            <a:r>
              <a:rPr lang="en-US" altLang="en-US" dirty="0"/>
              <a:t>General topic: </a:t>
            </a:r>
            <a:r>
              <a:rPr lang="en-US" altLang="en-US" dirty="0">
                <a:solidFill>
                  <a:srgbClr val="92D050"/>
                </a:solidFill>
              </a:rPr>
              <a:t>TV violence</a:t>
            </a:r>
          </a:p>
          <a:p>
            <a:pPr>
              <a:spcBef>
                <a:spcPct val="0"/>
              </a:spcBef>
            </a:pPr>
            <a:endParaRPr lang="en-US" altLang="en-US" dirty="0"/>
          </a:p>
          <a:p>
            <a:pPr>
              <a:spcBef>
                <a:spcPct val="0"/>
              </a:spcBef>
            </a:pPr>
            <a:r>
              <a:rPr lang="en-US" altLang="en-US" dirty="0"/>
              <a:t>Main idea: </a:t>
            </a:r>
            <a:r>
              <a:rPr lang="en-US" altLang="en-US" dirty="0">
                <a:solidFill>
                  <a:srgbClr val="00B050"/>
                </a:solidFill>
              </a:rPr>
              <a:t>TV violence has some negative effects. </a:t>
            </a:r>
          </a:p>
          <a:p>
            <a:pPr>
              <a:spcBef>
                <a:spcPct val="0"/>
              </a:spcBef>
            </a:pPr>
            <a:endParaRPr lang="en-US" altLang="en-US" dirty="0">
              <a:solidFill>
                <a:srgbClr val="00B050"/>
              </a:solidFill>
            </a:endParaRPr>
          </a:p>
          <a:p>
            <a:pPr>
              <a:spcBef>
                <a:spcPct val="0"/>
              </a:spcBef>
            </a:pPr>
            <a:r>
              <a:rPr lang="en-US" altLang="en-US" dirty="0"/>
              <a:t>How many detail/example sentences are there?</a:t>
            </a:r>
          </a:p>
          <a:p>
            <a:pPr>
              <a:spcBef>
                <a:spcPct val="0"/>
              </a:spcBef>
            </a:pPr>
            <a:endParaRPr lang="en-US" altLang="en-US" dirty="0"/>
          </a:p>
          <a:p>
            <a:pPr>
              <a:spcBef>
                <a:spcPct val="0"/>
              </a:spcBef>
            </a:pPr>
            <a:r>
              <a:rPr lang="en-US" altLang="en-US" dirty="0"/>
              <a:t>*Write the main idea in your own English. Use synonyms!</a:t>
            </a:r>
          </a:p>
          <a:p>
            <a:pPr>
              <a:spcBef>
                <a:spcPct val="0"/>
              </a:spcBef>
            </a:pPr>
            <a:endParaRPr lang="en-US" altLang="en-US" dirty="0"/>
          </a:p>
        </p:txBody>
      </p:sp>
    </p:spTree>
    <p:extLst>
      <p:ext uri="{BB962C8B-B14F-4D97-AF65-F5344CB8AC3E}">
        <p14:creationId xmlns:p14="http://schemas.microsoft.com/office/powerpoint/2010/main" val="2676650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2811" y="928363"/>
            <a:ext cx="6096000" cy="2529923"/>
          </a:xfrm>
          <a:prstGeom prst="rect">
            <a:avLst/>
          </a:prstGeom>
        </p:spPr>
        <p:txBody>
          <a:bodyPr>
            <a:spAutoFit/>
          </a:bodyPr>
          <a:lstStyle/>
          <a:p>
            <a:pPr>
              <a:lnSpc>
                <a:spcPct val="80000"/>
              </a:lnSpc>
            </a:pPr>
            <a:r>
              <a:rPr lang="en-US" altLang="en-US" sz="1400" b="1" dirty="0"/>
              <a:t>1.</a:t>
            </a:r>
            <a:r>
              <a:rPr lang="en-US" altLang="en-US" dirty="0"/>
              <a:t>Police officers complain that they arrest perpetrators who are soon let out on the street.  </a:t>
            </a:r>
            <a:r>
              <a:rPr lang="en-US" altLang="en-US" sz="1400" b="1" dirty="0"/>
              <a:t>2.</a:t>
            </a:r>
            <a:r>
              <a:rPr lang="en-US" altLang="en-US" dirty="0"/>
              <a:t>Judges argue that they are bound by laws that force them to free defendants, some of whom may be guilty as charged, on technicalities. 3. Government officials worry that they don’t have the funds or space to construct new prisons.  </a:t>
            </a:r>
            <a:r>
              <a:rPr lang="en-US" altLang="en-US" sz="1400" b="1" dirty="0"/>
              <a:t>4. </a:t>
            </a:r>
            <a:r>
              <a:rPr lang="en-US" altLang="en-US" dirty="0"/>
              <a:t>In addition, many citizens claim that either the police, the judges, or the government—or all of the above—are not doing their jobs. 5.Clearly, the way the huge problem of crime is being handled angers and frustrates many segments of our society.</a:t>
            </a:r>
          </a:p>
        </p:txBody>
      </p:sp>
      <p:sp>
        <p:nvSpPr>
          <p:cNvPr id="3" name="Rectangle 2"/>
          <p:cNvSpPr/>
          <p:nvPr/>
        </p:nvSpPr>
        <p:spPr>
          <a:xfrm>
            <a:off x="1482811" y="3753017"/>
            <a:ext cx="6096000" cy="1477328"/>
          </a:xfrm>
          <a:prstGeom prst="rect">
            <a:avLst/>
          </a:prstGeom>
        </p:spPr>
        <p:txBody>
          <a:bodyPr>
            <a:spAutoFit/>
          </a:bodyPr>
          <a:lstStyle/>
          <a:p>
            <a:pPr>
              <a:spcBef>
                <a:spcPct val="0"/>
              </a:spcBef>
            </a:pPr>
            <a:r>
              <a:rPr lang="en-US" altLang="en-US" dirty="0"/>
              <a:t>*What’s the general topic (in one word?)</a:t>
            </a:r>
          </a:p>
          <a:p>
            <a:pPr>
              <a:spcBef>
                <a:spcPct val="0"/>
              </a:spcBef>
            </a:pPr>
            <a:endParaRPr lang="en-US" altLang="en-US" dirty="0"/>
          </a:p>
          <a:p>
            <a:pPr>
              <a:spcBef>
                <a:spcPct val="0"/>
              </a:spcBef>
            </a:pPr>
            <a:r>
              <a:rPr lang="en-US" altLang="en-US" dirty="0"/>
              <a:t>*What’s the main idea sentence (what the author says about the general topic?)</a:t>
            </a:r>
          </a:p>
          <a:p>
            <a:pPr>
              <a:spcBef>
                <a:spcPct val="0"/>
              </a:spcBef>
            </a:pPr>
            <a:endParaRPr lang="en-US" altLang="en-US" dirty="0"/>
          </a:p>
        </p:txBody>
      </p:sp>
    </p:spTree>
    <p:extLst>
      <p:ext uri="{BB962C8B-B14F-4D97-AF65-F5344CB8AC3E}">
        <p14:creationId xmlns:p14="http://schemas.microsoft.com/office/powerpoint/2010/main" val="40361356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42</TotalTime>
  <Words>1108</Words>
  <Application>Microsoft Office PowerPoint</Application>
  <PresentationFormat>Widescreen</PresentationFormat>
  <Paragraphs>72</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Trebuchet MS</vt:lpstr>
      <vt:lpstr>Wingdings</vt:lpstr>
      <vt:lpstr>Wingdings 3</vt:lpstr>
      <vt:lpstr>Facet</vt:lpstr>
      <vt:lpstr>Finding Main Ideas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Main Ideas</dc:title>
  <dc:creator>Michael Slager</dc:creator>
  <cp:lastModifiedBy>Michael Slager</cp:lastModifiedBy>
  <cp:revision>6</cp:revision>
  <dcterms:created xsi:type="dcterms:W3CDTF">2018-08-18T17:48:31Z</dcterms:created>
  <dcterms:modified xsi:type="dcterms:W3CDTF">2021-07-23T16:15:39Z</dcterms:modified>
</cp:coreProperties>
</file>